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3" r:id="rId3"/>
    <p:sldId id="258" r:id="rId4"/>
    <p:sldId id="260" r:id="rId5"/>
    <p:sldId id="267" r:id="rId6"/>
    <p:sldId id="264" r:id="rId7"/>
    <p:sldId id="269" r:id="rId8"/>
    <p:sldId id="268" r:id="rId9"/>
    <p:sldId id="265" r:id="rId10"/>
    <p:sldId id="262" r:id="rId11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6"/>
    <p:restoredTop sz="94718"/>
  </p:normalViewPr>
  <p:slideViewPr>
    <p:cSldViewPr snapToGrid="0">
      <p:cViewPr>
        <p:scale>
          <a:sx n="102" d="100"/>
          <a:sy n="102" d="100"/>
        </p:scale>
        <p:origin x="144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0115C5-E949-8947-869B-6B5103B4884E}" type="datetimeFigureOut">
              <a:rPr lang="pt-PT" smtClean="0"/>
              <a:t>10/07/25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58972-54AF-0F49-8AFC-81296E4DD22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58070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F2FD35-4364-B858-85D1-E6BCA5380A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57E34B0-9783-5BBC-15B1-80D37CD464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B14ECEF-D1C7-643F-1E5D-5FF5557FB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6DCF9-4FF0-F74E-85EB-EC81DFA83BD5}" type="datetime1">
              <a:rPr lang="pt-PT" smtClean="0"/>
              <a:t>10/07/25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C752551-A621-B1DB-1202-75241B961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F98B4C2-1F3B-98E8-AF89-B632A60FE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FE56-27C5-AE47-BF84-32398124C74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41510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D5960B-F7D8-B591-C195-E902EAF48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2B39B2B1-2E33-84FC-3CF5-73772228E4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4812A6A-8A52-801F-652E-5D9A7A03C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B350B-3CB1-A647-8658-8C8D03F680A7}" type="datetime1">
              <a:rPr lang="pt-PT" smtClean="0"/>
              <a:t>10/07/25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BD5ECF2-CB8F-9573-1F17-4F59F58EB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B440D72-AAB5-4360-595E-F1E28DC4A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FE56-27C5-AE47-BF84-32398124C74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30065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39AF2BA-D72F-9551-D230-726D2CD749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46F0193E-F827-71B8-B060-E2387D1039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3157512-3E04-EEF9-004B-2440D62D1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EF86E-89E7-D04B-B3E7-E568A54DA89C}" type="datetime1">
              <a:rPr lang="pt-PT" smtClean="0"/>
              <a:t>10/07/25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BAD8886-1ECE-B6A7-50F5-7AFB929FC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023C5EC-9ECD-14FD-A967-A0A82FA68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FE56-27C5-AE47-BF84-32398124C74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07564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C9D4B-AEA5-1929-EFC3-8E958FF75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DC6209D-D801-07FA-6C5B-7EC887151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279B34D-F7AD-BAEB-DA2B-5B1567DAB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C0DAE-C2D0-3342-B76F-EA4C10907902}" type="datetime1">
              <a:rPr lang="pt-PT" smtClean="0"/>
              <a:t>10/07/25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7A38F7A-A3D3-845E-5D55-08C482F0E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67D1136-2428-B4FB-426F-4F54C3665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FE56-27C5-AE47-BF84-32398124C74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99672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32FCCB-F62C-94DE-1200-172F09244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82169FD-220E-7008-28A8-8C361F2DF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0BEC0DB-C1AB-AC66-4AEA-775A286EB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BEA3B-ADD1-5342-814E-281B01E08EBD}" type="datetime1">
              <a:rPr lang="pt-PT" smtClean="0"/>
              <a:t>10/07/25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72238D4-5451-52D5-FDB6-F20BF28CA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1441D95-DCD2-E92D-5A3E-9A70AAC0F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FE56-27C5-AE47-BF84-32398124C74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4514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07560A-0D29-8618-491D-2059525E9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9795CEA-32A5-5F93-71C6-853B93ABB5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20E6D540-08F6-0DA3-C874-3F7052445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AF9A79A-77B0-7C42-6631-3449DBA06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25788-ADCE-3147-B563-8F94557CBED7}" type="datetime1">
              <a:rPr lang="pt-PT" smtClean="0"/>
              <a:t>10/07/25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03EED5ED-7109-0564-782A-1874F67E2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6EC66A11-4BFE-1844-D970-7C031E035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FE56-27C5-AE47-BF84-32398124C74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22946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71D294-32F9-E8FF-CF2F-26EF6F25E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E3896664-40D5-36A5-2D0C-34CDBDBC8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72E0DA42-8814-8BAB-CCB7-5763483938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F3FB6F0F-8625-1FCF-112E-C323C315C9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3D421ECC-C4D1-F385-E98E-2021976041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0B76A5BA-8767-C29B-CE11-865A24BC4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A786A-B96B-9947-926D-E49FA76AAD17}" type="datetime1">
              <a:rPr lang="pt-PT" smtClean="0"/>
              <a:t>10/07/25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9FE91BEC-8EE1-4EDE-71C3-2FB40FF40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DAE4236D-DD58-5006-261C-F1F6FC31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FE56-27C5-AE47-BF84-32398124C74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5189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34E49C-2503-6B37-D904-B63C07F04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C611CCDE-68EE-D668-4047-A8F218938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84CE4-6444-B84D-AD4B-98CF593F2B7A}" type="datetime1">
              <a:rPr lang="pt-PT" smtClean="0"/>
              <a:t>10/07/25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23ABBBED-DB26-D5F2-842D-FF9E72A46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49A274C-6D93-DDD6-3C4F-9558D275A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FE56-27C5-AE47-BF84-32398124C74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15942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F14D7C06-91C9-9C32-2A6F-5BDF3B1E3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F76B0-00B5-8C44-9BAC-8C338E12F2C3}" type="datetime1">
              <a:rPr lang="pt-PT" smtClean="0"/>
              <a:t>10/07/25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5ED7FBC3-F0DF-8E18-CAC3-4877D54D1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3C2EC04-FBCE-E56D-F6C0-F57C055A5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FE56-27C5-AE47-BF84-32398124C74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3938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9122C5-026F-FAC5-15E9-404831CD9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5A76324-DFBE-B674-C114-B9C60A38B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E36968EB-E8F4-52C6-A080-6E3858EE3C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9A411144-B7C4-0B2F-17FC-E3481C3FB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E5CD9-B5FC-D04A-96D7-52C2238C563B}" type="datetime1">
              <a:rPr lang="pt-PT" smtClean="0"/>
              <a:t>10/07/25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268108E5-DDD8-9F05-F5F7-51D405C4D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60201069-7B37-0781-0AE3-91E8B2599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FE56-27C5-AE47-BF84-32398124C74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04486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B87F4A-9A19-6C53-8EBA-36E8F596B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E91075FD-CFCD-5DA1-23C2-0D0F3693E1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261B2555-3B3F-061D-C9D9-36687F2460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F6EA4829-198F-90D5-730E-1420B0F32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B7C59-9221-A449-BEF7-567E5C451959}" type="datetime1">
              <a:rPr lang="pt-PT" smtClean="0"/>
              <a:t>10/07/25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0926961C-CCD9-2D76-066D-990385B7D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4C36761-F588-DDFE-5BCF-124600F0A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FE56-27C5-AE47-BF84-32398124C74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27751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242ED1A9-4634-33DA-9D41-D3C468487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458DC53-0ABB-749E-379E-1C1BAD45B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6EBDB59-D560-74A9-BB1B-41D3CBC27B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8FE2FC-ED09-BC42-B016-D2FBD60471FE}" type="datetime1">
              <a:rPr lang="pt-PT" smtClean="0"/>
              <a:t>10/07/25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A8572EB-463E-CB9A-B1EC-D130352702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D594F4A-C2DF-A35B-92CA-AB8751999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EEFE56-27C5-AE47-BF84-32398124C74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779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3063F940-1516-4B5D-05CE-1570A6F76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45" y="2223655"/>
            <a:ext cx="11301252" cy="345241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D651FF6-6347-5EF3-0AEC-A784E1251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185" y="0"/>
            <a:ext cx="3637630" cy="99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61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2F9CD58-4AB1-DEA7-6D96-80606185B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7"/>
            <a:ext cx="10515600" cy="274796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t-PT" sz="19900" dirty="0"/>
              <a:t>?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D5357A8C-AA4E-2AD3-3ABB-9B21FB88D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FE56-27C5-AE47-BF84-32398124C74C}" type="slidenum">
              <a:rPr lang="pt-PT" smtClean="0"/>
              <a:t>10</a:t>
            </a:fld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156C76C-7F38-625F-6784-BB7CFD7C8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230" y="3646254"/>
            <a:ext cx="8559539" cy="261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22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056708B-2C81-CA14-7E2F-1E0A4CE7C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FE56-27C5-AE47-BF84-32398124C74C}" type="slidenum">
              <a:rPr lang="pt-PT" smtClean="0"/>
              <a:t>2</a:t>
            </a:fld>
            <a:endParaRPr lang="pt-PT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CBA39BF-6EEA-8EA3-F065-E491955FB97E}"/>
              </a:ext>
            </a:extLst>
          </p:cNvPr>
          <p:cNvSpPr txBox="1"/>
          <p:nvPr/>
        </p:nvSpPr>
        <p:spPr>
          <a:xfrm>
            <a:off x="1088570" y="2369233"/>
            <a:ext cx="986971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PT" sz="4000" b="0" i="1" dirty="0">
                <a:effectLst/>
                <a:latin typeface="ui-sans-serif"/>
              </a:rPr>
              <a:t>"Data </a:t>
            </a:r>
            <a:r>
              <a:rPr lang="pt-PT" sz="4000" b="0" i="1" dirty="0" err="1">
                <a:effectLst/>
                <a:latin typeface="ui-sans-serif"/>
              </a:rPr>
              <a:t>is</a:t>
            </a:r>
            <a:r>
              <a:rPr lang="pt-PT" sz="4000" b="0" i="1" dirty="0">
                <a:effectLst/>
                <a:latin typeface="ui-sans-serif"/>
              </a:rPr>
              <a:t> </a:t>
            </a:r>
            <a:r>
              <a:rPr lang="pt-PT" sz="4000" b="0" i="1" dirty="0" err="1">
                <a:effectLst/>
                <a:latin typeface="ui-sans-serif"/>
              </a:rPr>
              <a:t>the</a:t>
            </a:r>
            <a:r>
              <a:rPr lang="pt-PT" sz="4000" b="0" i="1" dirty="0">
                <a:effectLst/>
                <a:latin typeface="ui-sans-serif"/>
              </a:rPr>
              <a:t> </a:t>
            </a:r>
            <a:r>
              <a:rPr lang="pt-PT" sz="4000" b="0" i="1" dirty="0" err="1">
                <a:effectLst/>
                <a:latin typeface="ui-sans-serif"/>
              </a:rPr>
              <a:t>new</a:t>
            </a:r>
            <a:r>
              <a:rPr lang="pt-PT" sz="4000" b="0" i="1" dirty="0">
                <a:effectLst/>
                <a:latin typeface="ui-sans-serif"/>
              </a:rPr>
              <a:t> </a:t>
            </a:r>
            <a:r>
              <a:rPr lang="pt-PT" sz="4000" b="0" i="1" dirty="0" err="1">
                <a:effectLst/>
                <a:latin typeface="ui-sans-serif"/>
              </a:rPr>
              <a:t>oil</a:t>
            </a:r>
            <a:r>
              <a:rPr lang="pt-PT" sz="4000" b="0" i="1" dirty="0">
                <a:effectLst/>
                <a:latin typeface="ui-sans-serif"/>
              </a:rPr>
              <a:t>? No: Data </a:t>
            </a:r>
            <a:r>
              <a:rPr lang="pt-PT" sz="4000" b="0" i="1" dirty="0" err="1">
                <a:effectLst/>
                <a:latin typeface="ui-sans-serif"/>
              </a:rPr>
              <a:t>is</a:t>
            </a:r>
            <a:r>
              <a:rPr lang="pt-PT" sz="4000" b="0" i="1" dirty="0">
                <a:effectLst/>
                <a:latin typeface="ui-sans-serif"/>
              </a:rPr>
              <a:t> </a:t>
            </a:r>
            <a:r>
              <a:rPr lang="pt-PT" sz="4000" b="0" i="1" dirty="0" err="1">
                <a:effectLst/>
                <a:latin typeface="ui-sans-serif"/>
              </a:rPr>
              <a:t>the</a:t>
            </a:r>
            <a:r>
              <a:rPr lang="pt-PT" sz="4000" b="0" i="1" dirty="0">
                <a:effectLst/>
                <a:latin typeface="ui-sans-serif"/>
              </a:rPr>
              <a:t> </a:t>
            </a:r>
            <a:r>
              <a:rPr lang="pt-PT" sz="4000" b="0" i="1" dirty="0" err="1">
                <a:effectLst/>
                <a:latin typeface="ui-sans-serif"/>
              </a:rPr>
              <a:t>new</a:t>
            </a:r>
            <a:r>
              <a:rPr lang="pt-PT" sz="4000" b="0" i="1" dirty="0">
                <a:effectLst/>
                <a:latin typeface="ui-sans-serif"/>
              </a:rPr>
              <a:t> </a:t>
            </a:r>
            <a:r>
              <a:rPr lang="pt-PT" sz="4000" b="0" i="1" dirty="0" err="1">
                <a:effectLst/>
                <a:latin typeface="ui-sans-serif"/>
              </a:rPr>
              <a:t>soil</a:t>
            </a:r>
            <a:r>
              <a:rPr lang="pt-PT" sz="4000" b="0" i="1" dirty="0">
                <a:effectLst/>
                <a:latin typeface="ui-sans-serif"/>
              </a:rPr>
              <a:t>." </a:t>
            </a:r>
          </a:p>
          <a:p>
            <a:pPr algn="r"/>
            <a:endParaRPr lang="pt-PT" sz="2400" dirty="0">
              <a:latin typeface="ui-sans-serif"/>
            </a:endParaRPr>
          </a:p>
          <a:p>
            <a:pPr algn="r"/>
            <a:endParaRPr lang="pt-PT" sz="2400" b="0" i="0" dirty="0">
              <a:effectLst/>
              <a:latin typeface="ui-sans-serif"/>
            </a:endParaRPr>
          </a:p>
          <a:p>
            <a:pPr algn="r"/>
            <a:r>
              <a:rPr lang="pt-PT" sz="2000" b="0" i="0" dirty="0">
                <a:effectLst/>
                <a:latin typeface="ui-sans-serif"/>
              </a:rPr>
              <a:t>David </a:t>
            </a:r>
            <a:r>
              <a:rPr lang="pt-PT" sz="2000" b="0" i="0" dirty="0" err="1">
                <a:effectLst/>
                <a:latin typeface="ui-sans-serif"/>
              </a:rPr>
              <a:t>McCandless</a:t>
            </a:r>
            <a:endParaRPr lang="pt-PT" sz="2000" dirty="0"/>
          </a:p>
        </p:txBody>
      </p:sp>
    </p:spTree>
    <p:extLst>
      <p:ext uri="{BB962C8B-B14F-4D97-AF65-F5344CB8AC3E}">
        <p14:creationId xmlns:p14="http://schemas.microsoft.com/office/powerpoint/2010/main" val="2367000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12">
            <a:extLst>
              <a:ext uri="{FF2B5EF4-FFF2-40B4-BE49-F238E27FC236}">
                <a16:creationId xmlns:a16="http://schemas.microsoft.com/office/drawing/2014/main" id="{15BF8142-929E-A148-3474-35484C69C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2772" y="139619"/>
            <a:ext cx="914400" cy="91440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93C42D45-A77E-11C9-4156-2C356F69F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47" y="368739"/>
            <a:ext cx="8438761" cy="10611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b="1" dirty="0"/>
              <a:t>Comprehensive soil databases for effective management strategies</a:t>
            </a:r>
            <a:br>
              <a:rPr lang="en-US" sz="2200" dirty="0"/>
            </a:br>
            <a:endParaRPr lang="en-US" sz="22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5BBC525-E1CB-3C00-A398-98F6ABDEFCA6}"/>
              </a:ext>
            </a:extLst>
          </p:cNvPr>
          <p:cNvSpPr txBox="1"/>
          <p:nvPr/>
        </p:nvSpPr>
        <p:spPr>
          <a:xfrm>
            <a:off x="580546" y="1235105"/>
            <a:ext cx="7880873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PT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Effective</a:t>
            </a:r>
            <a:r>
              <a:rPr lang="pt-PT" sz="2400" b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Data </a:t>
            </a:r>
            <a:r>
              <a:rPr lang="pt-PT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Usage</a:t>
            </a:r>
            <a:r>
              <a:rPr lang="pt-PT" sz="2400" b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pt-PT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Soil</a:t>
            </a:r>
            <a:r>
              <a:rPr lang="pt-PT" sz="2400" b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Management</a:t>
            </a:r>
          </a:p>
          <a:p>
            <a:pPr>
              <a:spcAft>
                <a:spcPts val="600"/>
              </a:spcAft>
            </a:pPr>
            <a:r>
              <a:rPr lang="pt-PT" sz="2400" dirty="0" err="1"/>
              <a:t>fosters</a:t>
            </a:r>
            <a:r>
              <a:rPr lang="pt-PT" sz="2400" dirty="0"/>
              <a:t> </a:t>
            </a:r>
            <a:r>
              <a:rPr lang="pt-PT" sz="2400" b="1" dirty="0" err="1"/>
              <a:t>informed</a:t>
            </a:r>
            <a:r>
              <a:rPr lang="pt-PT" sz="2400" b="1" dirty="0"/>
              <a:t> </a:t>
            </a:r>
            <a:r>
              <a:rPr lang="pt-PT" sz="2400" b="1" dirty="0" err="1"/>
              <a:t>decision-making</a:t>
            </a:r>
            <a:r>
              <a:rPr lang="pt-PT" sz="2400" dirty="0"/>
              <a:t>, crucial for </a:t>
            </a:r>
            <a:r>
              <a:rPr lang="pt-PT" sz="2400" dirty="0" err="1"/>
              <a:t>effective</a:t>
            </a:r>
            <a:r>
              <a:rPr lang="pt-PT" sz="2400" dirty="0"/>
              <a:t> </a:t>
            </a:r>
            <a:r>
              <a:rPr lang="pt-PT" sz="2400" dirty="0" err="1"/>
              <a:t>soil</a:t>
            </a:r>
            <a:r>
              <a:rPr lang="pt-PT" sz="2400" dirty="0"/>
              <a:t> management in </a:t>
            </a:r>
            <a:r>
              <a:rPr lang="pt-PT" sz="2400" dirty="0" err="1"/>
              <a:t>dynamically</a:t>
            </a:r>
            <a:r>
              <a:rPr lang="pt-PT" sz="2400" dirty="0"/>
              <a:t> </a:t>
            </a:r>
            <a:r>
              <a:rPr lang="pt-PT" sz="2400" dirty="0" err="1"/>
              <a:t>changing</a:t>
            </a:r>
            <a:r>
              <a:rPr lang="pt-PT" sz="2400" dirty="0"/>
              <a:t> </a:t>
            </a:r>
            <a:r>
              <a:rPr lang="pt-PT" sz="2400" dirty="0" err="1"/>
              <a:t>environments</a:t>
            </a:r>
            <a:r>
              <a:rPr lang="pt-PT" sz="2400" dirty="0"/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F7AFF60-3A83-411C-CCEE-351EEC8078DA}"/>
              </a:ext>
            </a:extLst>
          </p:cNvPr>
          <p:cNvSpPr txBox="1"/>
          <p:nvPr/>
        </p:nvSpPr>
        <p:spPr>
          <a:xfrm>
            <a:off x="2710965" y="2905260"/>
            <a:ext cx="6770069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t-PT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Role </a:t>
            </a:r>
            <a:r>
              <a:rPr lang="pt-PT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of</a:t>
            </a:r>
            <a:r>
              <a:rPr lang="pt-PT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 Data in </a:t>
            </a:r>
            <a:r>
              <a:rPr lang="pt-PT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Sustainable</a:t>
            </a:r>
            <a:r>
              <a:rPr lang="pt-PT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pt-PT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Practices</a:t>
            </a:r>
            <a:endParaRPr lang="pt-PT" sz="2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pt-PT" sz="2400" dirty="0" err="1"/>
              <a:t>enhance</a:t>
            </a:r>
            <a:r>
              <a:rPr lang="pt-PT" sz="2400" dirty="0"/>
              <a:t> </a:t>
            </a:r>
            <a:r>
              <a:rPr lang="pt-PT" sz="2400" dirty="0" err="1"/>
              <a:t>the</a:t>
            </a:r>
            <a:r>
              <a:rPr lang="pt-PT" sz="2400" dirty="0"/>
              <a:t> </a:t>
            </a:r>
            <a:r>
              <a:rPr lang="pt-PT" sz="2400" dirty="0" err="1"/>
              <a:t>adoption</a:t>
            </a:r>
            <a:r>
              <a:rPr lang="pt-PT" sz="2400" dirty="0"/>
              <a:t> </a:t>
            </a:r>
            <a:r>
              <a:rPr lang="pt-PT" sz="2400" dirty="0" err="1"/>
              <a:t>of</a:t>
            </a:r>
            <a:r>
              <a:rPr lang="pt-PT" sz="2400" dirty="0"/>
              <a:t> </a:t>
            </a:r>
            <a:r>
              <a:rPr lang="pt-PT" sz="2400" dirty="0" err="1"/>
              <a:t>sustainable</a:t>
            </a:r>
            <a:r>
              <a:rPr lang="pt-PT" sz="2400" dirty="0"/>
              <a:t> </a:t>
            </a:r>
            <a:r>
              <a:rPr lang="pt-PT" sz="2400" dirty="0" err="1"/>
              <a:t>agricultural</a:t>
            </a:r>
            <a:r>
              <a:rPr lang="pt-PT" sz="2400" dirty="0"/>
              <a:t> </a:t>
            </a:r>
            <a:r>
              <a:rPr lang="pt-PT" sz="2400" dirty="0" err="1"/>
              <a:t>practices</a:t>
            </a:r>
            <a:r>
              <a:rPr lang="pt-PT" sz="2400" dirty="0"/>
              <a:t>, </a:t>
            </a:r>
            <a:r>
              <a:rPr lang="pt-PT" sz="2400" dirty="0" err="1"/>
              <a:t>ensuring</a:t>
            </a:r>
            <a:r>
              <a:rPr lang="pt-PT" sz="2400" dirty="0"/>
              <a:t> </a:t>
            </a:r>
            <a:r>
              <a:rPr lang="pt-PT" sz="2400" dirty="0" err="1"/>
              <a:t>long-term</a:t>
            </a:r>
            <a:r>
              <a:rPr lang="pt-PT" sz="2400" dirty="0"/>
              <a:t> </a:t>
            </a:r>
            <a:r>
              <a:rPr lang="pt-PT" sz="2400" dirty="0" err="1"/>
              <a:t>productivity</a:t>
            </a:r>
            <a:r>
              <a:rPr lang="pt-PT" sz="2400" dirty="0"/>
              <a:t>.</a:t>
            </a:r>
          </a:p>
          <a:p>
            <a:pPr>
              <a:spcAft>
                <a:spcPts val="600"/>
              </a:spcAft>
            </a:pPr>
            <a:endParaRPr lang="pt-PT" sz="24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CA32859-06BA-98AB-1173-CF11C20A5568}"/>
              </a:ext>
            </a:extLst>
          </p:cNvPr>
          <p:cNvSpPr txBox="1"/>
          <p:nvPr/>
        </p:nvSpPr>
        <p:spPr>
          <a:xfrm>
            <a:off x="4975132" y="4538657"/>
            <a:ext cx="6590096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PT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Policy</a:t>
            </a:r>
            <a:r>
              <a:rPr lang="pt-PT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pt-PT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Development</a:t>
            </a:r>
            <a:r>
              <a:rPr lang="pt-PT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pt-PT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and</a:t>
            </a:r>
            <a:r>
              <a:rPr lang="pt-PT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 Data </a:t>
            </a:r>
            <a:r>
              <a:rPr lang="pt-PT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Importance</a:t>
            </a:r>
            <a:endParaRPr lang="pt-PT" sz="2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pt-PT" sz="2400" dirty="0" err="1"/>
              <a:t>formulate</a:t>
            </a:r>
            <a:r>
              <a:rPr lang="pt-PT" sz="2400" dirty="0"/>
              <a:t> </a:t>
            </a:r>
            <a:r>
              <a:rPr lang="pt-PT" sz="2400" dirty="0" err="1"/>
              <a:t>effective</a:t>
            </a:r>
            <a:r>
              <a:rPr lang="pt-PT" sz="2400" dirty="0"/>
              <a:t> </a:t>
            </a:r>
            <a:r>
              <a:rPr lang="pt-PT" sz="2400" dirty="0" err="1"/>
              <a:t>public</a:t>
            </a:r>
            <a:r>
              <a:rPr lang="pt-PT" sz="2400" dirty="0"/>
              <a:t> policies </a:t>
            </a:r>
            <a:r>
              <a:rPr lang="pt-PT" sz="2400" dirty="0" err="1"/>
              <a:t>aimed</a:t>
            </a:r>
            <a:r>
              <a:rPr lang="pt-PT" sz="2400" dirty="0"/>
              <a:t> </a:t>
            </a:r>
            <a:r>
              <a:rPr lang="pt-PT" sz="2400" dirty="0" err="1"/>
              <a:t>at</a:t>
            </a:r>
            <a:r>
              <a:rPr lang="pt-PT" sz="2400" dirty="0"/>
              <a:t> </a:t>
            </a:r>
            <a:r>
              <a:rPr lang="pt-PT" sz="2400" dirty="0" err="1"/>
              <a:t>sustainable</a:t>
            </a:r>
            <a:r>
              <a:rPr lang="pt-PT" sz="2400" dirty="0"/>
              <a:t> </a:t>
            </a:r>
            <a:r>
              <a:rPr lang="pt-PT" sz="2400" dirty="0" err="1"/>
              <a:t>land</a:t>
            </a:r>
            <a:r>
              <a:rPr lang="pt-PT" sz="2400" dirty="0"/>
              <a:t> management.</a:t>
            </a:r>
          </a:p>
          <a:p>
            <a:pPr>
              <a:spcAft>
                <a:spcPts val="600"/>
              </a:spcAft>
            </a:pPr>
            <a:endParaRPr lang="pt-PT" sz="2400" dirty="0"/>
          </a:p>
        </p:txBody>
      </p:sp>
      <p:sp>
        <p:nvSpPr>
          <p:cNvPr id="10" name="Marcador de Posição do Número do Diapositivo 9">
            <a:extLst>
              <a:ext uri="{FF2B5EF4-FFF2-40B4-BE49-F238E27FC236}">
                <a16:creationId xmlns:a16="http://schemas.microsoft.com/office/drawing/2014/main" id="{7376E8A8-C9F4-1E9A-0206-DB1F43038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FE56-27C5-AE47-BF84-32398124C74C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89685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31A57-5AF0-2BE7-DFE5-015E6E24D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12">
            <a:extLst>
              <a:ext uri="{FF2B5EF4-FFF2-40B4-BE49-F238E27FC236}">
                <a16:creationId xmlns:a16="http://schemas.microsoft.com/office/drawing/2014/main" id="{B0CFE58D-CBD5-C069-AB5A-2B481D371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2772" y="139619"/>
            <a:ext cx="914400" cy="91440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5AAB9926-7CDE-FF90-9556-2120A45C1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47" y="368739"/>
            <a:ext cx="8438761" cy="10611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b="1" dirty="0">
                <a:highlight>
                  <a:srgbClr val="FFFF00"/>
                </a:highlight>
              </a:rPr>
              <a:t>Local data collection </a:t>
            </a:r>
            <a:r>
              <a:rPr lang="en-US" sz="2200" b="1" dirty="0"/>
              <a:t>in soil studies</a:t>
            </a:r>
            <a:br>
              <a:rPr lang="en-US" sz="2200" dirty="0"/>
            </a:br>
            <a:endParaRPr lang="en-US" sz="22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A204A87-0E4A-C547-7C3F-EE5F0DFDF7E0}"/>
              </a:ext>
            </a:extLst>
          </p:cNvPr>
          <p:cNvSpPr txBox="1"/>
          <p:nvPr/>
        </p:nvSpPr>
        <p:spPr>
          <a:xfrm>
            <a:off x="580547" y="1577988"/>
            <a:ext cx="5783881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Importance</a:t>
            </a:r>
            <a:r>
              <a:rPr lang="pt-PT" sz="2400" b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lang="pt-PT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of</a:t>
            </a:r>
            <a:r>
              <a:rPr lang="pt-PT" sz="2400" b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Local </a:t>
            </a:r>
            <a:r>
              <a:rPr lang="pt-PT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Soil</a:t>
            </a:r>
            <a:r>
              <a:rPr lang="pt-PT" sz="2400" b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Data </a:t>
            </a:r>
            <a:r>
              <a:rPr lang="pt-PT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Collection</a:t>
            </a:r>
            <a:endParaRPr lang="pt-PT" sz="2400" b="1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>
              <a:spcBef>
                <a:spcPts val="600"/>
              </a:spcBef>
            </a:pPr>
            <a:r>
              <a:rPr lang="pt-PT" sz="2400" dirty="0" err="1"/>
              <a:t>critical</a:t>
            </a:r>
            <a:r>
              <a:rPr lang="pt-PT" sz="2400" dirty="0"/>
              <a:t> </a:t>
            </a:r>
            <a:r>
              <a:rPr lang="pt-PT" sz="2400" b="1" dirty="0"/>
              <a:t>insights</a:t>
            </a:r>
            <a:r>
              <a:rPr lang="pt-PT" sz="2400" dirty="0"/>
              <a:t> </a:t>
            </a:r>
            <a:r>
              <a:rPr lang="pt-PT" sz="2400" dirty="0" err="1"/>
              <a:t>into</a:t>
            </a:r>
            <a:r>
              <a:rPr lang="pt-PT" sz="2400" dirty="0"/>
              <a:t> </a:t>
            </a:r>
            <a:r>
              <a:rPr lang="pt-PT" sz="2400" b="1" dirty="0" err="1"/>
              <a:t>soil</a:t>
            </a:r>
            <a:r>
              <a:rPr lang="pt-PT" sz="2400" b="1" dirty="0"/>
              <a:t> </a:t>
            </a:r>
            <a:r>
              <a:rPr lang="pt-PT" sz="2400" b="1" dirty="0" err="1"/>
              <a:t>diversity</a:t>
            </a:r>
            <a:r>
              <a:rPr lang="pt-PT" sz="2400" b="1" dirty="0"/>
              <a:t> </a:t>
            </a:r>
            <a:r>
              <a:rPr lang="pt-PT" sz="2400" dirty="0" err="1"/>
              <a:t>and</a:t>
            </a:r>
            <a:r>
              <a:rPr lang="pt-PT" sz="2400" dirty="0"/>
              <a:t> </a:t>
            </a:r>
            <a:r>
              <a:rPr lang="pt-PT" sz="2400" b="1" dirty="0" err="1"/>
              <a:t>characteristics</a:t>
            </a:r>
            <a:r>
              <a:rPr lang="pt-PT" sz="2400" dirty="0"/>
              <a:t>, </a:t>
            </a:r>
            <a:r>
              <a:rPr lang="pt-PT" sz="2400" dirty="0" err="1"/>
              <a:t>essential</a:t>
            </a:r>
            <a:r>
              <a:rPr lang="pt-PT" sz="2400" dirty="0"/>
              <a:t> for </a:t>
            </a:r>
            <a:r>
              <a:rPr lang="pt-PT" sz="2400" dirty="0" err="1"/>
              <a:t>tailored</a:t>
            </a:r>
            <a:r>
              <a:rPr lang="pt-PT" sz="2400" dirty="0"/>
              <a:t> </a:t>
            </a:r>
            <a:r>
              <a:rPr lang="pt-PT" sz="2400" dirty="0" err="1"/>
              <a:t>environmental</a:t>
            </a:r>
            <a:r>
              <a:rPr lang="pt-PT" sz="2400" dirty="0"/>
              <a:t> </a:t>
            </a:r>
            <a:r>
              <a:rPr lang="pt-PT" sz="2400" dirty="0" err="1"/>
              <a:t>analyses</a:t>
            </a:r>
            <a:r>
              <a:rPr lang="pt-PT" sz="2400" dirty="0"/>
              <a:t>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AFE8D72-5372-6225-36A6-5CCFC415996C}"/>
              </a:ext>
            </a:extLst>
          </p:cNvPr>
          <p:cNvSpPr txBox="1"/>
          <p:nvPr/>
        </p:nvSpPr>
        <p:spPr>
          <a:xfrm>
            <a:off x="580547" y="3776314"/>
            <a:ext cx="5515453" cy="1646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Complementing</a:t>
            </a:r>
            <a:r>
              <a:rPr lang="pt-PT" sz="2400" b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lang="pt-PT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Remote</a:t>
            </a:r>
            <a:r>
              <a:rPr lang="pt-PT" sz="2400" b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lang="pt-PT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Sensing</a:t>
            </a:r>
            <a:r>
              <a:rPr lang="pt-PT" sz="2400" b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lang="pt-PT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Techniques</a:t>
            </a:r>
            <a:endParaRPr lang="pt-PT" sz="2400" b="1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>
              <a:spcBef>
                <a:spcPts val="600"/>
              </a:spcBef>
            </a:pPr>
            <a:r>
              <a:rPr lang="pt-PT" sz="2400" dirty="0" err="1"/>
              <a:t>comprehensive</a:t>
            </a:r>
            <a:r>
              <a:rPr lang="pt-PT" sz="2400" dirty="0"/>
              <a:t> </a:t>
            </a:r>
            <a:r>
              <a:rPr lang="pt-PT" sz="2400" dirty="0" err="1"/>
              <a:t>soil</a:t>
            </a:r>
            <a:r>
              <a:rPr lang="pt-PT" sz="2400" dirty="0"/>
              <a:t> </a:t>
            </a:r>
            <a:r>
              <a:rPr lang="pt-PT" sz="2400" dirty="0" err="1"/>
              <a:t>assessments</a:t>
            </a:r>
            <a:r>
              <a:rPr lang="pt-PT" sz="2400" dirty="0"/>
              <a:t> </a:t>
            </a:r>
            <a:r>
              <a:rPr lang="pt-PT" sz="2400" dirty="0" err="1"/>
              <a:t>that</a:t>
            </a:r>
            <a:r>
              <a:rPr lang="pt-PT" sz="2400" dirty="0"/>
              <a:t> </a:t>
            </a:r>
            <a:r>
              <a:rPr lang="pt-PT" sz="2400" dirty="0" err="1"/>
              <a:t>consider</a:t>
            </a:r>
            <a:r>
              <a:rPr lang="pt-PT" sz="2400" dirty="0"/>
              <a:t> </a:t>
            </a:r>
            <a:r>
              <a:rPr lang="pt-PT" sz="2400" dirty="0" err="1"/>
              <a:t>on-the-ground</a:t>
            </a:r>
            <a:r>
              <a:rPr lang="pt-PT" sz="2400" dirty="0"/>
              <a:t> </a:t>
            </a:r>
            <a:r>
              <a:rPr lang="pt-PT" sz="2400" dirty="0" err="1"/>
              <a:t>realities</a:t>
            </a:r>
            <a:r>
              <a:rPr lang="pt-PT" sz="2400" dirty="0"/>
              <a:t>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56EDE32-8183-68A5-AB79-BE5522811E96}"/>
              </a:ext>
            </a:extLst>
          </p:cNvPr>
          <p:cNvSpPr txBox="1"/>
          <p:nvPr/>
        </p:nvSpPr>
        <p:spPr>
          <a:xfrm>
            <a:off x="6543674" y="1577988"/>
            <a:ext cx="5288971" cy="1646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Socioeconomic</a:t>
            </a:r>
            <a:r>
              <a:rPr lang="pt-PT" sz="2400" b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lang="pt-PT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Indicators</a:t>
            </a:r>
            <a:endParaRPr lang="pt-PT" sz="2400" b="1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>
              <a:spcBef>
                <a:spcPts val="600"/>
              </a:spcBef>
            </a:pPr>
            <a:r>
              <a:rPr lang="pt-PT" sz="2400" b="1" dirty="0" err="1"/>
              <a:t>enriches</a:t>
            </a:r>
            <a:r>
              <a:rPr lang="pt-PT" sz="2400" b="1" dirty="0"/>
              <a:t> </a:t>
            </a:r>
            <a:r>
              <a:rPr lang="pt-PT" sz="2400" b="1" dirty="0" err="1"/>
              <a:t>analyses</a:t>
            </a:r>
            <a:r>
              <a:rPr lang="pt-PT" sz="2400" b="1" dirty="0"/>
              <a:t> </a:t>
            </a:r>
            <a:r>
              <a:rPr lang="pt-PT" sz="2400" dirty="0" err="1"/>
              <a:t>and</a:t>
            </a:r>
            <a:r>
              <a:rPr lang="pt-PT" sz="2400" dirty="0"/>
              <a:t> </a:t>
            </a:r>
            <a:r>
              <a:rPr lang="pt-PT" sz="2400" dirty="0" err="1"/>
              <a:t>helps</a:t>
            </a:r>
            <a:r>
              <a:rPr lang="pt-PT" sz="2400" dirty="0"/>
              <a:t> </a:t>
            </a:r>
            <a:r>
              <a:rPr lang="pt-PT" sz="2400" dirty="0" err="1"/>
              <a:t>identify</a:t>
            </a:r>
            <a:r>
              <a:rPr lang="pt-PT" sz="2400" dirty="0"/>
              <a:t> </a:t>
            </a:r>
            <a:r>
              <a:rPr lang="pt-PT" sz="2400" b="1" dirty="0" err="1"/>
              <a:t>broader</a:t>
            </a:r>
            <a:r>
              <a:rPr lang="pt-PT" sz="2400" b="1" dirty="0"/>
              <a:t> </a:t>
            </a:r>
            <a:r>
              <a:rPr lang="pt-PT" sz="2400" b="1" dirty="0" err="1"/>
              <a:t>impacts</a:t>
            </a:r>
            <a:r>
              <a:rPr lang="pt-PT" sz="2400" dirty="0"/>
              <a:t> </a:t>
            </a:r>
            <a:r>
              <a:rPr lang="pt-PT" sz="2400" dirty="0" err="1"/>
              <a:t>on</a:t>
            </a:r>
            <a:r>
              <a:rPr lang="pt-PT" sz="2400" dirty="0"/>
              <a:t> </a:t>
            </a:r>
            <a:r>
              <a:rPr lang="pt-PT" sz="2400" dirty="0" err="1"/>
              <a:t>land</a:t>
            </a:r>
            <a:r>
              <a:rPr lang="pt-PT" sz="2400" dirty="0"/>
              <a:t> management.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0BBC380-C9A7-1D68-B2A0-4345B6730705}"/>
              </a:ext>
            </a:extLst>
          </p:cNvPr>
          <p:cNvSpPr txBox="1"/>
          <p:nvPr/>
        </p:nvSpPr>
        <p:spPr>
          <a:xfrm>
            <a:off x="6543674" y="3773944"/>
            <a:ext cx="5515453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Enhancing</a:t>
            </a:r>
            <a:r>
              <a:rPr lang="pt-PT" sz="2400" b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Data </a:t>
            </a:r>
            <a:r>
              <a:rPr lang="pt-PT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Relevance</a:t>
            </a:r>
            <a:r>
              <a:rPr lang="pt-PT" sz="2400" b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for </a:t>
            </a:r>
            <a:r>
              <a:rPr lang="pt-PT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Policymaking</a:t>
            </a:r>
            <a:endParaRPr lang="pt-PT" sz="2400" b="1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>
              <a:spcBef>
                <a:spcPts val="600"/>
              </a:spcBef>
            </a:pPr>
            <a:r>
              <a:rPr lang="pt-PT" sz="2400" dirty="0"/>
              <a:t>Local data </a:t>
            </a:r>
            <a:r>
              <a:rPr lang="pt-PT" sz="2400" dirty="0" err="1"/>
              <a:t>providing</a:t>
            </a:r>
            <a:r>
              <a:rPr lang="pt-PT" sz="2400" dirty="0"/>
              <a:t> a </a:t>
            </a:r>
            <a:r>
              <a:rPr lang="pt-PT" sz="2400" dirty="0" err="1"/>
              <a:t>strong</a:t>
            </a:r>
            <a:r>
              <a:rPr lang="pt-PT" sz="2400" dirty="0"/>
              <a:t> </a:t>
            </a:r>
            <a:r>
              <a:rPr lang="pt-PT" sz="2400" dirty="0" err="1"/>
              <a:t>foundation</a:t>
            </a:r>
            <a:r>
              <a:rPr lang="pt-PT" sz="2400" dirty="0"/>
              <a:t> for </a:t>
            </a:r>
            <a:r>
              <a:rPr lang="pt-PT" sz="2400" dirty="0" err="1"/>
              <a:t>evidence-based</a:t>
            </a:r>
            <a:r>
              <a:rPr lang="pt-PT" sz="2400" dirty="0"/>
              <a:t> </a:t>
            </a:r>
            <a:r>
              <a:rPr lang="pt-PT" sz="2400" dirty="0" err="1"/>
              <a:t>policymaking</a:t>
            </a:r>
            <a:r>
              <a:rPr lang="pt-PT" sz="2400" dirty="0"/>
              <a:t> in </a:t>
            </a:r>
            <a:r>
              <a:rPr lang="pt-PT" sz="2400" dirty="0" err="1"/>
              <a:t>environmental</a:t>
            </a:r>
            <a:r>
              <a:rPr lang="pt-PT" sz="2400" dirty="0"/>
              <a:t> management.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4BB722E9-AFAD-38CA-A33E-CF4F4E634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FE56-27C5-AE47-BF84-32398124C74C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81722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A589811-1AE7-8E02-00A6-2EEE74FA0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FE56-27C5-AE47-BF84-32398124C74C}" type="slidenum">
              <a:rPr lang="pt-PT" smtClean="0"/>
              <a:t>5</a:t>
            </a:fld>
            <a:endParaRPr lang="pt-PT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9905CA-8413-8013-3999-2CB7A375B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638B4E5-A8EF-4576-BEFF-48ADC2F4C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B67D886-42B0-F4BB-029B-CE45C4D84135}"/>
              </a:ext>
            </a:extLst>
          </p:cNvPr>
          <p:cNvSpPr txBox="1"/>
          <p:nvPr/>
        </p:nvSpPr>
        <p:spPr>
          <a:xfrm>
            <a:off x="495300" y="381000"/>
            <a:ext cx="20399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endParaRPr lang="pt-PT" sz="4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EB39D1A-762E-9B08-E70F-0068637CC2B2}"/>
              </a:ext>
            </a:extLst>
          </p:cNvPr>
          <p:cNvSpPr txBox="1"/>
          <p:nvPr/>
        </p:nvSpPr>
        <p:spPr>
          <a:xfrm>
            <a:off x="8610600" y="5902534"/>
            <a:ext cx="38250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Socioeconomic</a:t>
            </a:r>
            <a:endParaRPr lang="pt-PT" sz="4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992C185-64DF-0FD0-DF21-F5D1E1B1A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366" y="136525"/>
            <a:ext cx="3819434" cy="207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54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B416B-ECDD-EF23-58C5-9E6FD9AC8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12">
            <a:extLst>
              <a:ext uri="{FF2B5EF4-FFF2-40B4-BE49-F238E27FC236}">
                <a16:creationId xmlns:a16="http://schemas.microsoft.com/office/drawing/2014/main" id="{67856F81-D028-905F-B6E4-EBAC8A5CF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2772" y="139619"/>
            <a:ext cx="914400" cy="91440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DF60F69B-785D-CE6B-19D2-B26288682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47" y="368739"/>
            <a:ext cx="8438761" cy="10611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b="1" dirty="0"/>
              <a:t>Methodology/Approach </a:t>
            </a:r>
            <a:br>
              <a:rPr lang="en-US" sz="2200" dirty="0"/>
            </a:br>
            <a:endParaRPr lang="en-US" sz="22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D973D4B-0A6B-96DF-184C-FCD47A8C5B2F}"/>
              </a:ext>
            </a:extLst>
          </p:cNvPr>
          <p:cNvSpPr txBox="1"/>
          <p:nvPr/>
        </p:nvSpPr>
        <p:spPr>
          <a:xfrm>
            <a:off x="537488" y="4111929"/>
            <a:ext cx="1094470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400" b="1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Harmonized</a:t>
            </a:r>
            <a:r>
              <a:rPr lang="pt-PT" sz="2400" b="1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pt-PT" sz="2400" b="1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World</a:t>
            </a:r>
            <a:r>
              <a:rPr lang="pt-PT" sz="2400" b="1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pt-PT" sz="2400" b="1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Soil</a:t>
            </a:r>
            <a:r>
              <a:rPr lang="pt-PT" sz="2400" b="1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pt-PT" sz="2400" b="1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Database</a:t>
            </a:r>
            <a:r>
              <a:rPr lang="pt-PT" sz="2400" b="1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(FAO </a:t>
            </a:r>
            <a:r>
              <a:rPr lang="pt-PT" sz="2400" b="1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Soils</a:t>
            </a:r>
            <a:r>
              <a:rPr lang="pt-PT" sz="2400" b="1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Portal)</a:t>
            </a:r>
          </a:p>
          <a:p>
            <a:endParaRPr lang="pt-PT" sz="2400" dirty="0"/>
          </a:p>
          <a:p>
            <a:r>
              <a:rPr lang="pt-PT" sz="2400" dirty="0" err="1"/>
              <a:t>new</a:t>
            </a:r>
            <a:r>
              <a:rPr lang="pt-PT" sz="2400" dirty="0"/>
              <a:t> </a:t>
            </a:r>
            <a:r>
              <a:rPr lang="pt-PT" sz="2400" b="1" dirty="0" err="1"/>
              <a:t>variables</a:t>
            </a:r>
            <a:r>
              <a:rPr lang="pt-PT" sz="2400" dirty="0"/>
              <a:t> </a:t>
            </a:r>
            <a:r>
              <a:rPr lang="pt-PT" sz="2400" dirty="0" err="1"/>
              <a:t>related</a:t>
            </a:r>
            <a:r>
              <a:rPr lang="pt-PT" sz="2400" dirty="0"/>
              <a:t> to </a:t>
            </a:r>
            <a:r>
              <a:rPr lang="pt-PT" sz="2400" b="1" dirty="0" err="1"/>
              <a:t>climate</a:t>
            </a:r>
            <a:r>
              <a:rPr lang="pt-PT" sz="2400" b="1" dirty="0"/>
              <a:t> </a:t>
            </a:r>
            <a:r>
              <a:rPr lang="pt-PT" sz="2400" b="1" dirty="0" err="1"/>
              <a:t>conditions</a:t>
            </a:r>
            <a:r>
              <a:rPr lang="pt-PT" sz="2400" b="1" dirty="0"/>
              <a:t> </a:t>
            </a:r>
            <a:r>
              <a:rPr lang="pt-PT" sz="2400" dirty="0" err="1"/>
              <a:t>and</a:t>
            </a:r>
            <a:r>
              <a:rPr lang="pt-PT" sz="2400" dirty="0"/>
              <a:t> </a:t>
            </a:r>
            <a:r>
              <a:rPr lang="pt-PT" sz="2400" b="1" dirty="0" err="1"/>
              <a:t>socioeconomic</a:t>
            </a:r>
            <a:r>
              <a:rPr lang="pt-PT" sz="2400" b="1" dirty="0"/>
              <a:t> </a:t>
            </a:r>
            <a:r>
              <a:rPr lang="pt-PT" sz="2400" b="1" dirty="0" err="1"/>
              <a:t>dynamics</a:t>
            </a:r>
            <a:r>
              <a:rPr lang="pt-PT" sz="2400" b="1" dirty="0"/>
              <a:t> </a:t>
            </a:r>
          </a:p>
          <a:p>
            <a:endParaRPr lang="pt-PT" sz="2400" dirty="0"/>
          </a:p>
          <a:p>
            <a:r>
              <a:rPr lang="pt-PT" sz="2400" b="1" dirty="0" err="1"/>
              <a:t>interconnections</a:t>
            </a:r>
            <a:r>
              <a:rPr lang="pt-PT" sz="2400" dirty="0"/>
              <a:t> </a:t>
            </a:r>
            <a:r>
              <a:rPr lang="pt-PT" sz="2400" dirty="0" err="1"/>
              <a:t>between</a:t>
            </a:r>
            <a:r>
              <a:rPr lang="pt-PT" sz="2400" dirty="0"/>
              <a:t> </a:t>
            </a:r>
            <a:r>
              <a:rPr lang="pt-PT" sz="2400" b="1" dirty="0" err="1"/>
              <a:t>soil</a:t>
            </a:r>
            <a:r>
              <a:rPr lang="pt-PT" sz="2400" b="1" dirty="0"/>
              <a:t> </a:t>
            </a:r>
            <a:r>
              <a:rPr lang="pt-PT" sz="2400" b="1" dirty="0" err="1"/>
              <a:t>attributes</a:t>
            </a:r>
            <a:r>
              <a:rPr lang="pt-PT" sz="2400" b="1" dirty="0"/>
              <a:t> </a:t>
            </a:r>
            <a:r>
              <a:rPr lang="pt-PT" sz="2400" dirty="0" err="1"/>
              <a:t>and</a:t>
            </a:r>
            <a:r>
              <a:rPr lang="pt-PT" sz="2400" dirty="0"/>
              <a:t> </a:t>
            </a:r>
            <a:r>
              <a:rPr lang="pt-PT" sz="2400" b="1" dirty="0" err="1"/>
              <a:t>other</a:t>
            </a:r>
            <a:r>
              <a:rPr lang="pt-PT" sz="2400" b="1" dirty="0"/>
              <a:t> </a:t>
            </a:r>
            <a:r>
              <a:rPr lang="pt-PT" sz="2400" b="1" dirty="0" err="1"/>
              <a:t>indicators</a:t>
            </a:r>
            <a:r>
              <a:rPr lang="pt-PT" sz="2400" dirty="0"/>
              <a:t>.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B573C298-E18E-2D51-D28C-509C40851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FE56-27C5-AE47-BF84-32398124C74C}" type="slidenum">
              <a:rPr lang="pt-PT" smtClean="0"/>
              <a:t>6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E2C65D6-724E-AE29-E283-FFD8657D0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05" y="1120079"/>
            <a:ext cx="9097242" cy="2734283"/>
          </a:xfrm>
          <a:prstGeom prst="rect">
            <a:avLst/>
          </a:prstGeom>
        </p:spPr>
      </p:pic>
      <p:pic>
        <p:nvPicPr>
          <p:cNvPr id="7" name="Imagem 6" descr="Uma imagem com preto, escuridão&#10;&#10;Os conteúdos gerados por IA podem estar incorretos.">
            <a:extLst>
              <a:ext uri="{FF2B5EF4-FFF2-40B4-BE49-F238E27FC236}">
                <a16:creationId xmlns:a16="http://schemas.microsoft.com/office/drawing/2014/main" id="{1CE7AC5A-B53E-BA18-F1D7-4AADF4545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6086" y="1624724"/>
            <a:ext cx="1247772" cy="124777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78A40D1-695E-299D-C2CC-FBBB3F50C7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0521" y="3054608"/>
            <a:ext cx="1247772" cy="1247772"/>
          </a:xfrm>
          <a:prstGeom prst="rect">
            <a:avLst/>
          </a:prstGeom>
        </p:spPr>
      </p:pic>
      <p:pic>
        <p:nvPicPr>
          <p:cNvPr id="9" name="Imagem 8" descr="Uma imagem com preto, escuridão&#10;&#10;Os conteúdos gerados por IA podem estar incorretos.">
            <a:extLst>
              <a:ext uri="{FF2B5EF4-FFF2-40B4-BE49-F238E27FC236}">
                <a16:creationId xmlns:a16="http://schemas.microsoft.com/office/drawing/2014/main" id="{7CFC83B7-FFCC-9356-F457-2304BB1382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06086" y="4541044"/>
            <a:ext cx="12446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400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7E2E37A-9DA4-F73A-6DA0-40478B069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FE56-27C5-AE47-BF84-32398124C74C}" type="slidenum">
              <a:rPr lang="pt-PT" smtClean="0"/>
              <a:t>7</a:t>
            </a:fld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B7AEEB7-B54E-5FF0-B385-E89B6EB0E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39" y="0"/>
            <a:ext cx="5708561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D4E3F57-9339-2704-CFE1-0412CC7F7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503" y="169947"/>
            <a:ext cx="5324608" cy="631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623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7661EEA-D27C-6D57-C3D0-142F47BAC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FE56-27C5-AE47-BF84-32398124C74C}" type="slidenum">
              <a:rPr lang="pt-PT" smtClean="0"/>
              <a:t>8</a:t>
            </a:fld>
            <a:endParaRPr lang="pt-PT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D4EF93A-0588-D504-90B3-EC5AFA415507}"/>
              </a:ext>
            </a:extLst>
          </p:cNvPr>
          <p:cNvSpPr txBox="1">
            <a:spLocks/>
          </p:cNvSpPr>
          <p:nvPr/>
        </p:nvSpPr>
        <p:spPr>
          <a:xfrm>
            <a:off x="580547" y="368739"/>
            <a:ext cx="8438761" cy="10611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Harmonized World Soil Preliminary Results </a:t>
            </a:r>
            <a:endParaRPr lang="en-US" sz="2200" dirty="0"/>
          </a:p>
        </p:txBody>
      </p:sp>
      <p:sp>
        <p:nvSpPr>
          <p:cNvPr id="11" name="AutoShape 4" descr="Imagem de saída">
            <a:extLst>
              <a:ext uri="{FF2B5EF4-FFF2-40B4-BE49-F238E27FC236}">
                <a16:creationId xmlns:a16="http://schemas.microsoft.com/office/drawing/2014/main" id="{2D454575-D3F5-4759-C4BD-DC35670FE4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872809C5-C4C7-CFA7-1ED8-659B84620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897" y="1064156"/>
            <a:ext cx="8438760" cy="503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94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CDD33-7D3C-0548-EDBB-5011054D3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12">
            <a:extLst>
              <a:ext uri="{FF2B5EF4-FFF2-40B4-BE49-F238E27FC236}">
                <a16:creationId xmlns:a16="http://schemas.microsoft.com/office/drawing/2014/main" id="{68713B70-FC2E-B422-CC7E-B3203CDFB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2772" y="139619"/>
            <a:ext cx="914400" cy="91440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57310432-0872-CD85-3E35-2A1224242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47" y="368739"/>
            <a:ext cx="8438761" cy="10611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b="1" dirty="0"/>
              <a:t>Expected Results  </a:t>
            </a:r>
            <a:br>
              <a:rPr lang="en-US" sz="2200" dirty="0"/>
            </a:br>
            <a:endParaRPr lang="en-US" sz="22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E82CDD1-15F8-CD66-BCDC-16AAE9BCFCF1}"/>
              </a:ext>
            </a:extLst>
          </p:cNvPr>
          <p:cNvSpPr txBox="1"/>
          <p:nvPr/>
        </p:nvSpPr>
        <p:spPr>
          <a:xfrm>
            <a:off x="580547" y="1809750"/>
            <a:ext cx="60941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400" b="1" dirty="0" err="1">
                <a:solidFill>
                  <a:srgbClr val="000000"/>
                </a:solidFill>
                <a:effectLst/>
              </a:rPr>
              <a:t>soil</a:t>
            </a:r>
            <a:r>
              <a:rPr lang="pt-PT" sz="2400" b="1" dirty="0">
                <a:solidFill>
                  <a:srgbClr val="000000"/>
                </a:solidFill>
                <a:effectLst/>
              </a:rPr>
              <a:t> </a:t>
            </a:r>
            <a:r>
              <a:rPr lang="pt-PT" sz="2400" b="1" dirty="0" err="1">
                <a:solidFill>
                  <a:srgbClr val="000000"/>
                </a:solidFill>
                <a:effectLst/>
              </a:rPr>
              <a:t>dynamics</a:t>
            </a:r>
            <a:r>
              <a:rPr lang="pt-PT" sz="2400" b="1" dirty="0">
                <a:solidFill>
                  <a:srgbClr val="000000"/>
                </a:solidFill>
                <a:effectLst/>
              </a:rPr>
              <a:t> </a:t>
            </a:r>
            <a:r>
              <a:rPr lang="pt-PT" sz="2400" dirty="0" err="1">
                <a:solidFill>
                  <a:srgbClr val="000000"/>
                </a:solidFill>
                <a:effectLst/>
              </a:rPr>
              <a:t>and</a:t>
            </a:r>
            <a:r>
              <a:rPr lang="pt-PT" sz="2400" dirty="0">
                <a:solidFill>
                  <a:srgbClr val="000000"/>
                </a:solidFill>
                <a:effectLst/>
              </a:rPr>
              <a:t> </a:t>
            </a:r>
            <a:r>
              <a:rPr lang="pt-PT" sz="2400" b="1" dirty="0" err="1">
                <a:solidFill>
                  <a:srgbClr val="000000"/>
                </a:solidFill>
                <a:effectLst/>
              </a:rPr>
              <a:t>interconnections</a:t>
            </a:r>
            <a:r>
              <a:rPr lang="pt-PT" sz="2400" dirty="0">
                <a:solidFill>
                  <a:srgbClr val="000000"/>
                </a:solidFill>
                <a:effectLst/>
              </a:rPr>
              <a:t> in </a:t>
            </a:r>
            <a:r>
              <a:rPr lang="pt-PT" sz="2400" dirty="0" err="1">
                <a:solidFill>
                  <a:srgbClr val="000000"/>
                </a:solidFill>
                <a:effectLst/>
              </a:rPr>
              <a:t>the</a:t>
            </a:r>
            <a:r>
              <a:rPr lang="pt-PT" sz="2400" dirty="0">
                <a:solidFill>
                  <a:srgbClr val="000000"/>
                </a:solidFill>
                <a:effectLst/>
              </a:rPr>
              <a:t> Portuguese Framework</a:t>
            </a:r>
          </a:p>
          <a:p>
            <a:endParaRPr lang="pt-PT" sz="2400" b="1" dirty="0">
              <a:solidFill>
                <a:srgbClr val="000000"/>
              </a:solidFill>
            </a:endParaRPr>
          </a:p>
          <a:p>
            <a:r>
              <a:rPr lang="pt-PT" sz="2400" dirty="0" err="1"/>
              <a:t>statistical</a:t>
            </a:r>
            <a:r>
              <a:rPr lang="pt-PT" sz="2400" dirty="0"/>
              <a:t> </a:t>
            </a:r>
            <a:r>
              <a:rPr lang="pt-PT" sz="2400" dirty="0" err="1"/>
              <a:t>information</a:t>
            </a:r>
            <a:r>
              <a:rPr lang="pt-PT" sz="2400" dirty="0"/>
              <a:t> </a:t>
            </a:r>
            <a:r>
              <a:rPr lang="pt-PT" sz="2400" dirty="0" err="1"/>
              <a:t>at</a:t>
            </a:r>
            <a:r>
              <a:rPr lang="pt-PT" sz="2400" dirty="0"/>
              <a:t> </a:t>
            </a:r>
            <a:r>
              <a:rPr lang="pt-PT" sz="2400" dirty="0" err="1"/>
              <a:t>the</a:t>
            </a:r>
            <a:r>
              <a:rPr lang="pt-PT" sz="2400" dirty="0"/>
              <a:t> </a:t>
            </a:r>
            <a:r>
              <a:rPr lang="pt-PT" sz="2400" b="1" dirty="0"/>
              <a:t>municipal </a:t>
            </a:r>
            <a:r>
              <a:rPr lang="pt-PT" sz="2400" b="1" dirty="0" err="1"/>
              <a:t>level</a:t>
            </a:r>
            <a:r>
              <a:rPr lang="pt-PT" sz="2400" b="1" dirty="0"/>
              <a:t> </a:t>
            </a:r>
            <a:r>
              <a:rPr lang="pt-PT" sz="2400" dirty="0" err="1"/>
              <a:t>enables</a:t>
            </a:r>
            <a:r>
              <a:rPr lang="pt-PT" sz="2400" dirty="0"/>
              <a:t> </a:t>
            </a:r>
            <a:r>
              <a:rPr lang="pt-PT" sz="2400" dirty="0" err="1"/>
              <a:t>the</a:t>
            </a:r>
            <a:r>
              <a:rPr lang="pt-PT" sz="2400" dirty="0"/>
              <a:t> </a:t>
            </a:r>
            <a:r>
              <a:rPr lang="pt-PT" sz="2400" dirty="0" err="1"/>
              <a:t>interrelation</a:t>
            </a:r>
            <a:r>
              <a:rPr lang="pt-PT" sz="2400" dirty="0"/>
              <a:t> </a:t>
            </a:r>
            <a:r>
              <a:rPr lang="pt-PT" sz="2400" dirty="0" err="1"/>
              <a:t>with</a:t>
            </a:r>
            <a:r>
              <a:rPr lang="pt-PT" sz="2400" dirty="0"/>
              <a:t> </a:t>
            </a:r>
            <a:r>
              <a:rPr lang="pt-PT" sz="2400" dirty="0" err="1"/>
              <a:t>several</a:t>
            </a:r>
            <a:r>
              <a:rPr lang="pt-PT" sz="2400" dirty="0"/>
              <a:t> </a:t>
            </a:r>
            <a:r>
              <a:rPr lang="pt-PT" sz="2400" dirty="0" err="1"/>
              <a:t>other</a:t>
            </a:r>
            <a:r>
              <a:rPr lang="pt-PT" sz="2400" dirty="0"/>
              <a:t> </a:t>
            </a:r>
            <a:r>
              <a:rPr lang="pt-PT" sz="2400" dirty="0" err="1"/>
              <a:t>variables</a:t>
            </a:r>
            <a:r>
              <a:rPr lang="pt-PT" sz="2400" dirty="0"/>
              <a:t> </a:t>
            </a:r>
          </a:p>
          <a:p>
            <a:endParaRPr lang="pt-PT" sz="2400" dirty="0"/>
          </a:p>
          <a:p>
            <a:r>
              <a:rPr lang="pt-PT" sz="2400" dirty="0" err="1"/>
              <a:t>knowledge</a:t>
            </a:r>
            <a:r>
              <a:rPr lang="pt-PT" sz="2400" dirty="0"/>
              <a:t> </a:t>
            </a:r>
            <a:r>
              <a:rPr lang="pt-PT" sz="2400" dirty="0" err="1"/>
              <a:t>obtained</a:t>
            </a:r>
            <a:r>
              <a:rPr lang="pt-PT" sz="2400" dirty="0"/>
              <a:t> </a:t>
            </a:r>
            <a:r>
              <a:rPr lang="pt-PT" sz="2400" dirty="0" err="1"/>
              <a:t>that</a:t>
            </a:r>
            <a:r>
              <a:rPr lang="pt-PT" sz="2400" dirty="0"/>
              <a:t> can </a:t>
            </a:r>
            <a:r>
              <a:rPr lang="pt-PT" sz="2400" dirty="0" err="1"/>
              <a:t>be</a:t>
            </a:r>
            <a:r>
              <a:rPr lang="pt-PT" sz="2400" dirty="0"/>
              <a:t> </a:t>
            </a:r>
            <a:r>
              <a:rPr lang="pt-PT" sz="2400" dirty="0" err="1"/>
              <a:t>considered</a:t>
            </a:r>
            <a:r>
              <a:rPr lang="pt-PT" sz="2400" dirty="0"/>
              <a:t> as a </a:t>
            </a:r>
            <a:r>
              <a:rPr lang="pt-PT" sz="2400" dirty="0" err="1"/>
              <a:t>basis</a:t>
            </a:r>
            <a:r>
              <a:rPr lang="pt-PT" sz="2400" dirty="0"/>
              <a:t> for </a:t>
            </a:r>
            <a:r>
              <a:rPr lang="pt-PT" sz="2400" dirty="0" err="1"/>
              <a:t>using</a:t>
            </a:r>
            <a:r>
              <a:rPr lang="pt-PT" sz="2400" dirty="0"/>
              <a:t> </a:t>
            </a:r>
            <a:r>
              <a:rPr lang="pt-PT" sz="2400" b="1" dirty="0" err="1"/>
              <a:t>science</a:t>
            </a:r>
            <a:r>
              <a:rPr lang="pt-PT" sz="2400" b="1" dirty="0"/>
              <a:t> in </a:t>
            </a:r>
            <a:r>
              <a:rPr lang="pt-PT" sz="2400" b="1" dirty="0" err="1"/>
              <a:t>defining</a:t>
            </a:r>
            <a:r>
              <a:rPr lang="pt-PT" sz="2400" b="1" dirty="0"/>
              <a:t> </a:t>
            </a:r>
            <a:r>
              <a:rPr lang="pt-PT" sz="2400" b="1" dirty="0" err="1"/>
              <a:t>public</a:t>
            </a:r>
            <a:r>
              <a:rPr lang="pt-PT" sz="2400" b="1" dirty="0"/>
              <a:t> policies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6F45B498-2ED8-A7C1-F755-B9DF9D130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FE56-27C5-AE47-BF84-32398124C74C}" type="slidenum">
              <a:rPr lang="pt-PT" smtClean="0"/>
              <a:t>9</a:t>
            </a:fld>
            <a:endParaRPr lang="pt-PT"/>
          </a:p>
        </p:txBody>
      </p:sp>
      <p:pic>
        <p:nvPicPr>
          <p:cNvPr id="13" name="Imagem 12" descr="Uma imagem com design&#10;&#10;Os conteúdos gerados por IA podem estar incorretos.">
            <a:extLst>
              <a:ext uri="{FF2B5EF4-FFF2-40B4-BE49-F238E27FC236}">
                <a16:creationId xmlns:a16="http://schemas.microsoft.com/office/drawing/2014/main" id="{055CCF63-F8F8-54D2-F539-4399BCFF2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500" y="1218761"/>
            <a:ext cx="52705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45103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2229</TotalTime>
  <Words>235</Words>
  <Application>Microsoft Macintosh PowerPoint</Application>
  <PresentationFormat>Ecrã Panorâmico</PresentationFormat>
  <Paragraphs>45</Paragraphs>
  <Slides>10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ui-sans-serif</vt:lpstr>
      <vt:lpstr>Tema do Office</vt:lpstr>
      <vt:lpstr>Apresentação do PowerPoint</vt:lpstr>
      <vt:lpstr>Apresentação do PowerPoint</vt:lpstr>
      <vt:lpstr>Comprehensive soil databases for effective management strategies </vt:lpstr>
      <vt:lpstr>Local data collection in soil studies </vt:lpstr>
      <vt:lpstr>Apresentação do PowerPoint</vt:lpstr>
      <vt:lpstr>Methodology/Approach  </vt:lpstr>
      <vt:lpstr>Apresentação do PowerPoint</vt:lpstr>
      <vt:lpstr>Apresentação do PowerPoint</vt:lpstr>
      <vt:lpstr>Expected Results   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Carlos Augusto da Silva Cunha</dc:creator>
  <cp:lastModifiedBy>Carlos Augusto da Silva Cunha</cp:lastModifiedBy>
  <cp:revision>11</cp:revision>
  <dcterms:created xsi:type="dcterms:W3CDTF">2025-07-09T21:03:08Z</dcterms:created>
  <dcterms:modified xsi:type="dcterms:W3CDTF">2025-07-11T10:12:12Z</dcterms:modified>
</cp:coreProperties>
</file>